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-104" y="-3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85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41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82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169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188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23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293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123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533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573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14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FAE02-CA30-4EDB-B079-9F38EE1C0E15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A86AC-AB5C-44A0-BA67-220AB1903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661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git@gitlab2.bigdata220uw.mooo.com:jayadv/Team6_Assignment.gi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s://www.youtube.com/watch?v=Wblk_z_AffQ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Sales BI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999" y="3602038"/>
            <a:ext cx="9320011" cy="2618458"/>
          </a:xfrm>
        </p:spPr>
        <p:txBody>
          <a:bodyPr>
            <a:normAutofit fontScale="55000" lnSpcReduction="20000"/>
          </a:bodyPr>
          <a:lstStyle/>
          <a:p>
            <a:r>
              <a:rPr lang="en-US" sz="3300" dirty="0" smtClean="0"/>
              <a:t>Building the Data Pipeline </a:t>
            </a:r>
            <a:r>
              <a:rPr lang="en-US" sz="3300" dirty="0" smtClean="0"/>
              <a:t>Project</a:t>
            </a:r>
          </a:p>
          <a:p>
            <a:endParaRPr lang="en-US" sz="3300" dirty="0"/>
          </a:p>
          <a:p>
            <a:r>
              <a:rPr lang="en-US" sz="3300" dirty="0" err="1" smtClean="0"/>
              <a:t>Gitlab</a:t>
            </a:r>
            <a:r>
              <a:rPr lang="en-US" sz="3300" dirty="0"/>
              <a:t>: </a:t>
            </a:r>
            <a:r>
              <a:rPr lang="en-US" sz="3300" dirty="0">
                <a:hlinkClick r:id="rId2"/>
              </a:rPr>
              <a:t>git@gitlab2.bigdata220uw.mooo.com:jayadv/</a:t>
            </a:r>
            <a:r>
              <a:rPr lang="en-US" sz="3300" dirty="0" smtClean="0">
                <a:hlinkClick r:id="rId2"/>
              </a:rPr>
              <a:t>Team6_Assignment.git</a:t>
            </a:r>
            <a:r>
              <a:rPr lang="en-US" sz="3300" dirty="0" smtClean="0"/>
              <a:t> </a:t>
            </a:r>
            <a:endParaRPr lang="en-US" sz="3300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sz="2200" dirty="0" smtClean="0"/>
              <a:t>Team 6:</a:t>
            </a:r>
          </a:p>
          <a:p>
            <a:r>
              <a:rPr lang="en-US" sz="2200" dirty="0"/>
              <a:t>Maria </a:t>
            </a:r>
            <a:r>
              <a:rPr lang="en-US" sz="2200" dirty="0" smtClean="0"/>
              <a:t>Mendoza</a:t>
            </a:r>
          </a:p>
          <a:p>
            <a:r>
              <a:rPr lang="en-US" sz="2200" dirty="0" err="1" smtClean="0"/>
              <a:t>Jayadev</a:t>
            </a:r>
            <a:r>
              <a:rPr lang="en-US" sz="2200" dirty="0" smtClean="0"/>
              <a:t> </a:t>
            </a:r>
            <a:r>
              <a:rPr lang="en-US" sz="2200" dirty="0" err="1" smtClean="0"/>
              <a:t>Vallath</a:t>
            </a:r>
            <a:endParaRPr lang="en-US" sz="2200" dirty="0" smtClean="0"/>
          </a:p>
          <a:p>
            <a:r>
              <a:rPr lang="en-US" sz="2200" dirty="0" smtClean="0"/>
              <a:t>Alexander Mendoza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197953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Use Case – Low Latency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The use case is focused on reporting which paint sales representatives have reached their gallon goal for the day which would qualify them for certain incentives and bonuses.</a:t>
            </a:r>
          </a:p>
          <a:p>
            <a:r>
              <a:rPr lang="en-US" dirty="0" smtClean="0"/>
              <a:t>This scenario is critical, especially on the last day of the month and a real-time reporting of their progress is crucial to help their territory directors determine who to call in case they need help moving products</a:t>
            </a:r>
          </a:p>
          <a:p>
            <a:r>
              <a:rPr lang="en-US" dirty="0" smtClean="0"/>
              <a:t>Metrics would be actual gallons sold </a:t>
            </a:r>
            <a:r>
              <a:rPr lang="en-US" dirty="0" err="1" smtClean="0"/>
              <a:t>vs</a:t>
            </a:r>
            <a:r>
              <a:rPr lang="en-US" dirty="0" smtClean="0"/>
              <a:t> plan and trend</a:t>
            </a:r>
          </a:p>
          <a:p>
            <a:r>
              <a:rPr lang="en-US" dirty="0" smtClean="0"/>
              <a:t>In this low-latency scenario, we will be using </a:t>
            </a:r>
            <a:r>
              <a:rPr lang="en-US" dirty="0" err="1" smtClean="0"/>
              <a:t>Postgres</a:t>
            </a:r>
            <a:r>
              <a:rPr lang="en-US" dirty="0" smtClean="0"/>
              <a:t> as the database to house all the necessary information and we will use Kafka as our messaging tool.</a:t>
            </a:r>
          </a:p>
          <a:p>
            <a:r>
              <a:rPr lang="en-US" dirty="0" smtClean="0"/>
              <a:t>The output would highlight which sales reps have already attained their goal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713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High Level Architecture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315723"/>
              </p:ext>
            </p:extLst>
          </p:nvPr>
        </p:nvGraphicFramePr>
        <p:xfrm>
          <a:off x="6362363" y="1464462"/>
          <a:ext cx="3225799" cy="2514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7155"/>
                <a:gridCol w="1016174"/>
                <a:gridCol w="826235"/>
                <a:gridCol w="826235"/>
              </a:tblGrid>
              <a:tr h="19050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Sales Representative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91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Sales Rep 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Sales Rep Name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Sales Rep Territory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Daily Gallon Plan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1-001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John Smith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1-002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Linda Errico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1-003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Ed Snith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NYC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1-004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Dennis Brunzell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smtClean="0">
                          <a:effectLst/>
                        </a:rPr>
                        <a:t>GL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1-005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Carl Kowaski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WC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1-006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Jung Lim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NYC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1-007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Andy Jerkin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1-008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Carla Pollak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WC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1-009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Samson Smith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TX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4000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1-010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Lori Ann Curt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4542879"/>
              </p:ext>
            </p:extLst>
          </p:nvPr>
        </p:nvGraphicFramePr>
        <p:xfrm>
          <a:off x="9789837" y="1440543"/>
          <a:ext cx="1905000" cy="182967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37111"/>
                <a:gridCol w="1167889"/>
              </a:tblGrid>
              <a:tr h="1905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Territory 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617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Territory 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Territory Name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North East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South East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NYC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New York Metro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smtClean="0">
                          <a:effectLst/>
                        </a:rPr>
                        <a:t>GL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smtClean="0">
                          <a:effectLst/>
                        </a:rPr>
                        <a:t>Great Lakes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WC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West Coast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TX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Texas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823412"/>
              </p:ext>
            </p:extLst>
          </p:nvPr>
        </p:nvGraphicFramePr>
        <p:xfrm>
          <a:off x="10589455" y="3501424"/>
          <a:ext cx="1028700" cy="1562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33400"/>
                <a:gridCol w="495300"/>
              </a:tblGrid>
              <a:tr h="1905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Product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91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Product 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Gallons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N001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A001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C005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0.5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M004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0.25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N005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0.5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688691"/>
              </p:ext>
            </p:extLst>
          </p:nvPr>
        </p:nvGraphicFramePr>
        <p:xfrm>
          <a:off x="6253587" y="4266881"/>
          <a:ext cx="4178300" cy="1333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94670"/>
                <a:gridCol w="1018401"/>
                <a:gridCol w="828046"/>
                <a:gridCol w="828046"/>
                <a:gridCol w="609137"/>
              </a:tblGrid>
              <a:tr h="19050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Transaction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Order Date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Order 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Sales Rep 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Product Id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 smtClean="0">
                          <a:effectLst/>
                        </a:rPr>
                        <a:t>Units Sold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May 31 2016</a:t>
                      </a:r>
                      <a:endParaRPr lang="en-US" sz="1100" b="0" i="1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8:00 AM</a:t>
                      </a:r>
                      <a:endParaRPr lang="en-US" sz="1100" b="0" i="1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1-001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N001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16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May 31 2016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8:00 AM</a:t>
                      </a:r>
                      <a:endParaRPr lang="en-US" sz="1100" b="0" i="1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1-001</a:t>
                      </a:r>
                      <a:endParaRPr lang="en-US" sz="1100" b="0" i="1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A001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10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May 31 2016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8:00 AM</a:t>
                      </a:r>
                      <a:endParaRPr lang="en-US" sz="1100" b="0" i="1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1-001</a:t>
                      </a:r>
                      <a:endParaRPr lang="en-US" sz="1100" b="0" i="1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M004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15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May 31 2016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8:00 AM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1-001</a:t>
                      </a:r>
                      <a:endParaRPr lang="en-US" sz="1100" b="0" i="1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N005</a:t>
                      </a:r>
                      <a:endParaRPr lang="en-US" sz="1100" b="0" i="1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18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May 31 2016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9:15 AM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1-010</a:t>
                      </a:r>
                      <a:endParaRPr lang="en-US" sz="1100" b="0" i="1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C005</a:t>
                      </a:r>
                      <a:endParaRPr lang="en-US" sz="1100" b="0" i="1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20</a:t>
                      </a:r>
                      <a:endParaRPr lang="en-US" sz="1100" b="0" i="1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11" name="Elbow Connector 10"/>
          <p:cNvCxnSpPr/>
          <p:nvPr/>
        </p:nvCxnSpPr>
        <p:spPr>
          <a:xfrm rot="16200000" flipH="1">
            <a:off x="6567094" y="2250738"/>
            <a:ext cx="2301293" cy="1778205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/>
          <p:nvPr/>
        </p:nvCxnSpPr>
        <p:spPr>
          <a:xfrm rot="10800000" flipV="1">
            <a:off x="9556309" y="3846646"/>
            <a:ext cx="1060442" cy="715079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8640850" y="1829901"/>
            <a:ext cx="1445680" cy="71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5659802" y="4056237"/>
            <a:ext cx="1097434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Entity A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688895" y="1225022"/>
            <a:ext cx="1097434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Entity B</a:t>
            </a:r>
            <a:endParaRPr lang="en-US" dirty="0"/>
          </a:p>
        </p:txBody>
      </p:sp>
      <p:pic>
        <p:nvPicPr>
          <p:cNvPr id="15" name="Picture 14" descr="archite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17" y="1262209"/>
            <a:ext cx="5294801" cy="491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247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3" name="Picture 2" descr="dashboard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392" y="1583846"/>
            <a:ext cx="8182204" cy="511387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21953" y="1023306"/>
            <a:ext cx="8545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://www.youtube.com/watch?v=</a:t>
            </a:r>
            <a:r>
              <a:rPr lang="en-US" dirty="0" smtClean="0">
                <a:hlinkClick r:id="rId3"/>
              </a:rPr>
              <a:t>Wblk_z_AffQ</a:t>
            </a:r>
            <a:r>
              <a:rPr lang="en-US" dirty="0" smtClean="0"/>
              <a:t>  (actual video on next page) </a:t>
            </a:r>
          </a:p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090196" y="2330180"/>
            <a:ext cx="2515467" cy="9233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As the messages arrive, the gallons column gets updated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215511" y="3616846"/>
            <a:ext cx="2856296" cy="9233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The Status updates based on the average between the transactions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460123" y="3230195"/>
            <a:ext cx="0" cy="5301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8199960" y="3821987"/>
            <a:ext cx="986458" cy="739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3077" y="2211342"/>
            <a:ext cx="2515467" cy="9233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map changes color based on actual gallons sold </a:t>
            </a:r>
            <a:r>
              <a:rPr lang="en-US" dirty="0" err="1" smtClean="0">
                <a:solidFill>
                  <a:schemeClr val="bg1"/>
                </a:solidFill>
              </a:rPr>
              <a:t>vs</a:t>
            </a:r>
            <a:r>
              <a:rPr lang="en-US" dirty="0" smtClean="0">
                <a:solidFill>
                  <a:schemeClr val="bg1"/>
                </a:solidFill>
              </a:rPr>
              <a:t> the plan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2441483" y="3156221"/>
            <a:ext cx="443906" cy="382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58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Actual Results Video</a:t>
            </a:r>
            <a:endParaRPr lang="en-US" dirty="0"/>
          </a:p>
        </p:txBody>
      </p:sp>
      <p:pic>
        <p:nvPicPr>
          <p:cNvPr id="4" name="RealTimeSales-Kafka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6735" y="1058321"/>
            <a:ext cx="8465773" cy="529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308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409</Words>
  <Application>Microsoft Macintosh PowerPoint</Application>
  <PresentationFormat>Custom</PresentationFormat>
  <Paragraphs>129</Paragraphs>
  <Slides>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Sales BI</vt:lpstr>
      <vt:lpstr>Use Case – Low Latency</vt:lpstr>
      <vt:lpstr>High Level Architecture</vt:lpstr>
      <vt:lpstr>Results</vt:lpstr>
      <vt:lpstr>Actual Results Video</vt:lpstr>
    </vt:vector>
  </TitlesOfParts>
  <Company>BenjaminMoore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Mendoza, Alexander</dc:creator>
  <cp:lastModifiedBy>Alexander Mendoza</cp:lastModifiedBy>
  <cp:revision>21</cp:revision>
  <dcterms:created xsi:type="dcterms:W3CDTF">2016-05-27T13:55:02Z</dcterms:created>
  <dcterms:modified xsi:type="dcterms:W3CDTF">2016-06-07T11:06:21Z</dcterms:modified>
</cp:coreProperties>
</file>

<file path=docProps/thumbnail.jpeg>
</file>